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  <p:sldMasterId id="2147483659" r:id="rId2"/>
  </p:sldMasterIdLst>
  <p:notesMasterIdLst>
    <p:notesMasterId r:id="rId59"/>
  </p:notesMasterIdLst>
  <p:sldIdLst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32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70" y="67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514350"/>
            <a:ext cx="60963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49b78bdeb_1_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" name="Google Shape;85;g2649b78bde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619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49b78bdeb_4_1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649b78bdeb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649b78bdeb_4_1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2649b78bdeb_4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49b78bdeb_4_15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649b78bdeb_4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49b78bdeb_4_16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649b78bdeb_4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49b78bdeb_4_17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2649b78bdeb_4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49b78bdeb_1_34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g2649b78bdeb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49b78bdeb_1_4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649b78bdeb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49b78bdeb_1_4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649b78bdeb_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649b78bdeb_1_46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649b78bdeb_1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49b78bdeb_1_5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2649b78bdeb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49b78bdeb_1_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g2649b78bdeb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3352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49b78bdeb_1_5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g2649b78bdeb_1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49b78bdeb_1_5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1" name="Google Shape;301;g2649b78bdeb_1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49b78bdeb_1_6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2649b78bde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49b78bdeb_1_48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649b78bdeb_1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49b78bdeb_1_49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2649b78bdeb_1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49b78bdeb_1_35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1" name="Google Shape;361;g2649b78bdeb_1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49b78bdeb_4_2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649b78bdeb_4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49b78bdeb_4_24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2649b78bdeb_4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9b78bdeb_4_25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2649b78bdeb_4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49b78bdeb_1_39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2649b78bdeb_1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49b78bdeb_1_3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8" name="Google Shape;108;g2649b78bdeb_1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930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49b78bdeb_1_40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2649b78bdeb_1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49b78bdeb_1_4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649b78bdeb_1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649b78bdeb_1_9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2649b78bdeb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49b78bdeb_1_10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649b78bdeb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49b78bdeb_4_26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2649b78bdeb_4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49b78bdeb_4_29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649b78bdeb_4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649b78bdeb_1_43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2649b78bdeb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649b78bdeb_1_36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0" name="Google Shape;470;g2649b78bdeb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49b78bdeb_1_45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8" name="Google Shape;478;g2649b78bdeb_1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649b78bdeb_1_57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2649b78bdeb_1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49b78bdeb_1_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g2649b78bde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7019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49b78bdeb_4_30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649b78bdeb_4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49b78bdeb_1_58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2649b78bdeb_1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649b78bdeb_1_59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2649b78bdeb_1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649b78bdeb_1_60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2649b78bdeb_1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649b78bdeb_1_60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2649b78bdeb_1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649b78bdeb_1_6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2649b78bdeb_1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649b78bdeb_1_6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2649b78bdeb_1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649b78bdeb_1_6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2649b78bdeb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649b78bdeb_1_63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2649b78bdeb_1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649b78bdeb_4_3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2649b78bdeb_4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49b78bdeb_1_3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" name="Google Shape;126;g2649b78bdeb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41840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649b78bdeb_1_36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g2649b78bdeb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649b78bdeb_1_1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2649b78bdeb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649b78bdeb_1_38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8" name="Google Shape;608;g2649b78bdeb_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649b78bdeb_1_64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2649b78bdeb_1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649b78bdeb_1_11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2649b78bde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649b78bdeb_1_12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2649b78bdeb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49b78bdeb_1_1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9" name="Google Shape;639;g2649b78bdeb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49b78bdeb_1_3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" name="Google Shape;136;g2649b78bdeb_1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3122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49b78bdeb_1_22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649b78bdeb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04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49b78bdeb_1_27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649b78bdeb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622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49b78bdeb_4_1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649b78bdeb_4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471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47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ctrTitle"/>
          </p:nvPr>
        </p:nvSpPr>
        <p:spPr>
          <a:xfrm>
            <a:off x="685800" y="2125980"/>
            <a:ext cx="77724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lvl="1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lvl="2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lvl="3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lvl="4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lvl="5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lvl="6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lvl="7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lvl="8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09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943762" y="1109853"/>
            <a:ext cx="8004809" cy="291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47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09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47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09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47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47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lvl="1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lvl="2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lvl="3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lvl="4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lvl="5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lvl="6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lvl="7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lvl="8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943762" y="1109853"/>
            <a:ext cx="8004900" cy="29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lvl="1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lvl="2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lvl="3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lvl="4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lvl="5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lvl="6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lvl="7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lvl="8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7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lvl="1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lvl="2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lvl="3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lvl="4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lvl="5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lvl="6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lvl="7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lvl="8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lvl="1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lvl="2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lvl="3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lvl="4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lvl="5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lvl="6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lvl="7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lvl="8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70148" y="1037616"/>
            <a:ext cx="6979165" cy="569067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0"/>
            <a:ext cx="786765" cy="6858000"/>
          </a:xfrm>
          <a:custGeom>
            <a:avLst/>
            <a:gdLst/>
            <a:ahLst/>
            <a:cxnLst/>
            <a:rect l="l" t="t" r="r" b="b"/>
            <a:pathLst>
              <a:path w="786765" h="6858000" extrusionOk="0">
                <a:moveTo>
                  <a:pt x="786384" y="0"/>
                </a:moveTo>
                <a:lnTo>
                  <a:pt x="0" y="0"/>
                </a:lnTo>
                <a:lnTo>
                  <a:pt x="0" y="6858000"/>
                </a:lnTo>
                <a:lnTo>
                  <a:pt x="786384" y="6858000"/>
                </a:lnTo>
                <a:lnTo>
                  <a:pt x="786384" y="0"/>
                </a:lnTo>
                <a:close/>
              </a:path>
            </a:pathLst>
          </a:custGeom>
          <a:solidFill>
            <a:srgbClr val="76B71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0"/>
            <a:ext cx="786765" cy="6858000"/>
          </a:xfrm>
          <a:custGeom>
            <a:avLst/>
            <a:gdLst/>
            <a:ahLst/>
            <a:cxnLst/>
            <a:rect l="l" t="t" r="r" b="b"/>
            <a:pathLst>
              <a:path w="786765" h="6858000" extrusionOk="0">
                <a:moveTo>
                  <a:pt x="0" y="6858000"/>
                </a:moveTo>
                <a:lnTo>
                  <a:pt x="786384" y="6858000"/>
                </a:lnTo>
                <a:lnTo>
                  <a:pt x="78638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2" y="4572"/>
            <a:ext cx="781812" cy="489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3256" y="5087112"/>
            <a:ext cx="571500" cy="15560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09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943762" y="1109853"/>
            <a:ext cx="8004809" cy="291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47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marR="0" lvl="1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marR="0" lvl="2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marR="0" lvl="3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marR="0" lvl="4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marR="0" lvl="5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marR="0" lvl="6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marR="0" lvl="7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marR="0" lvl="8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70148" y="1037616"/>
            <a:ext cx="6979165" cy="569067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/>
          <p:nvPr/>
        </p:nvSpPr>
        <p:spPr>
          <a:xfrm>
            <a:off x="0" y="0"/>
            <a:ext cx="786765" cy="6858000"/>
          </a:xfrm>
          <a:custGeom>
            <a:avLst/>
            <a:gdLst/>
            <a:ahLst/>
            <a:cxnLst/>
            <a:rect l="l" t="t" r="r" b="b"/>
            <a:pathLst>
              <a:path w="786765" h="6858000" extrusionOk="0">
                <a:moveTo>
                  <a:pt x="786384" y="0"/>
                </a:moveTo>
                <a:lnTo>
                  <a:pt x="0" y="0"/>
                </a:lnTo>
                <a:lnTo>
                  <a:pt x="0" y="6858000"/>
                </a:lnTo>
                <a:lnTo>
                  <a:pt x="786384" y="6858000"/>
                </a:lnTo>
                <a:lnTo>
                  <a:pt x="786384" y="0"/>
                </a:lnTo>
                <a:close/>
              </a:path>
            </a:pathLst>
          </a:custGeom>
          <a:solidFill>
            <a:srgbClr val="76B71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0"/>
            <a:ext cx="786765" cy="6858000"/>
          </a:xfrm>
          <a:custGeom>
            <a:avLst/>
            <a:gdLst/>
            <a:ahLst/>
            <a:cxnLst/>
            <a:rect l="l" t="t" r="r" b="b"/>
            <a:pathLst>
              <a:path w="786765" h="6858000" extrusionOk="0">
                <a:moveTo>
                  <a:pt x="0" y="6858000"/>
                </a:moveTo>
                <a:lnTo>
                  <a:pt x="786384" y="6858000"/>
                </a:lnTo>
                <a:lnTo>
                  <a:pt x="786384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2" y="4572"/>
            <a:ext cx="781812" cy="489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3256" y="5087112"/>
            <a:ext cx="571500" cy="155600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943762" y="1109853"/>
            <a:ext cx="8004900" cy="29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702675" y="6465214"/>
            <a:ext cx="244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100" lvl="1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8100" lvl="2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100" lvl="3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8100" lvl="4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8100" lvl="5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100" lvl="6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100" lvl="7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100" lvl="8" indent="0" rtl="0">
              <a:lnSpc>
                <a:spcPct val="103333"/>
              </a:lnSpc>
              <a:spcBef>
                <a:spcPts val="0"/>
              </a:spcBef>
              <a:buNone/>
              <a:defRPr sz="1200" b="0" i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10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3"/>
          <p:cNvGrpSpPr/>
          <p:nvPr/>
        </p:nvGrpSpPr>
        <p:grpSpPr>
          <a:xfrm>
            <a:off x="0" y="0"/>
            <a:ext cx="9144000" cy="6857998"/>
            <a:chOff x="0" y="0"/>
            <a:chExt cx="9144000" cy="6857998"/>
          </a:xfrm>
        </p:grpSpPr>
        <p:pic>
          <p:nvPicPr>
            <p:cNvPr id="88" name="Google Shape;88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9144000" cy="6857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3"/>
            <p:cNvSpPr/>
            <p:nvPr/>
          </p:nvSpPr>
          <p:spPr>
            <a:xfrm>
              <a:off x="0" y="3785615"/>
              <a:ext cx="9144000" cy="2216150"/>
            </a:xfrm>
            <a:custGeom>
              <a:avLst/>
              <a:gdLst/>
              <a:ahLst/>
              <a:cxnLst/>
              <a:rect l="l" t="t" r="r" b="b"/>
              <a:pathLst>
                <a:path w="9144000" h="2216150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2215895"/>
                  </a:lnTo>
                  <a:lnTo>
                    <a:pt x="9144000" y="2215895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>
                <a:alpha val="69410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01511" y="6225538"/>
              <a:ext cx="713232" cy="5608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29500" y="6214871"/>
              <a:ext cx="1556003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29628" y="6214870"/>
              <a:ext cx="5715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07079" y="4067555"/>
              <a:ext cx="1299210" cy="10066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113276" y="4067555"/>
              <a:ext cx="2827781" cy="10066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" name="Google Shape;95;p13"/>
          <p:cNvSpPr txBox="1"/>
          <p:nvPr/>
        </p:nvSpPr>
        <p:spPr>
          <a:xfrm>
            <a:off x="266703" y="3989100"/>
            <a:ext cx="77904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14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雜湊演算法 MD4/SHA-1/SHA-256 </a:t>
            </a:r>
            <a:endParaRPr sz="3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14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硬體加速器實現                      </a:t>
            </a:r>
            <a:endParaRPr sz="3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266711" y="5283450"/>
            <a:ext cx="47928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19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b="1">
                <a:solidFill>
                  <a:srgbClr val="92ED00"/>
                </a:solidFill>
                <a:latin typeface="Calibri"/>
                <a:ea typeface="Calibri"/>
                <a:cs typeface="Calibri"/>
                <a:sym typeface="Calibri"/>
              </a:rPr>
              <a:t>指導教授: 邱瀝毅 教授</a:t>
            </a:r>
            <a:endParaRPr sz="1600" b="1">
              <a:solidFill>
                <a:srgbClr val="92ED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41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>
                <a:solidFill>
                  <a:srgbClr val="92ED00"/>
                </a:solidFill>
                <a:latin typeface="Calibri"/>
                <a:ea typeface="Calibri"/>
                <a:cs typeface="Calibri"/>
                <a:sym typeface="Calibri"/>
              </a:rPr>
              <a:t>組員</a:t>
            </a:r>
            <a:r>
              <a:rPr lang="en" sz="1600" b="1" i="0" u="none" strike="noStrike" cap="none">
                <a:solidFill>
                  <a:srgbClr val="92ED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600" b="1">
                <a:solidFill>
                  <a:srgbClr val="92ED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b="1" i="0" u="none" strike="noStrike" cap="none">
                <a:solidFill>
                  <a:srgbClr val="92ED00"/>
                </a:solidFill>
                <a:latin typeface="Calibri"/>
                <a:ea typeface="Calibri"/>
                <a:cs typeface="Calibri"/>
                <a:sym typeface="Calibri"/>
              </a:rPr>
              <a:t>E24096433 翁梓薰  E24092049 林伯璨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043" b="77881" l="2784" r="99487">
                        <a14:foregroundMark x1="32821" y1="54492" x2="1319" y2="71289"/>
                        <a14:foregroundMark x1="1319" y1="71289" x2="46520" y2="77588"/>
                        <a14:foregroundMark x1="46520" y1="77588" x2="91062" y2="76123"/>
                        <a14:foregroundMark x1="91062" y1="76123" x2="70549" y2="55811"/>
                        <a14:foregroundMark x1="70549" y1="55811" x2="64615" y2="54004"/>
                        <a14:foregroundMark x1="6740" y1="63818" x2="2857" y2="75684"/>
                        <a14:foregroundMark x1="95385" y1="70605" x2="96410" y2="76904"/>
                        <a14:foregroundMark x1="23810" y1="77881" x2="99560" y2="77002"/>
                        <a14:foregroundMark x1="38828" y1="19043" x2="56777" y2="20654"/>
                      </a14:backgroundRemoval>
                    </a14:imgEffect>
                  </a14:imgLayer>
                </a14:imgProps>
              </a:ext>
            </a:extLst>
          </a:blip>
          <a:srcRect t="14987" b="21289"/>
          <a:stretch/>
        </p:blipFill>
        <p:spPr>
          <a:xfrm>
            <a:off x="7813975" y="4700375"/>
            <a:ext cx="1330025" cy="127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041424F-CC18-5933-CA95-77C5408AB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97"/>
          <a:stretch/>
        </p:blipFill>
        <p:spPr bwMode="auto">
          <a:xfrm>
            <a:off x="6481925" y="4462099"/>
            <a:ext cx="1453505" cy="15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471EA6-F0ED-E898-0636-23BAE9DF9F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7843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>
            <a:spLocks noGrp="1"/>
          </p:cNvSpPr>
          <p:nvPr>
            <p:ph type="title" idx="4294967295"/>
          </p:nvPr>
        </p:nvSpPr>
        <p:spPr>
          <a:xfrm>
            <a:off x="943747" y="346075"/>
            <a:ext cx="5943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Retiming transformation</a:t>
            </a: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943750" y="1073625"/>
            <a:ext cx="66162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Retiming based on C and +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22"/>
          <p:cNvCxnSpPr/>
          <p:nvPr/>
        </p:nvCxnSpPr>
        <p:spPr>
          <a:xfrm>
            <a:off x="4945350" y="4050588"/>
            <a:ext cx="0" cy="38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5" name="Google Shape;18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200" y="4050600"/>
            <a:ext cx="4114299" cy="244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396364C-540E-2DC5-9785-C25721A51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048" y="1593551"/>
            <a:ext cx="4114299" cy="24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6B2C47-2B66-85CF-D672-21B592DD0C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>
            <a:spLocks noGrp="1"/>
          </p:cNvSpPr>
          <p:nvPr>
            <p:ph type="title" idx="4294967295"/>
          </p:nvPr>
        </p:nvSpPr>
        <p:spPr>
          <a:xfrm>
            <a:off x="943747" y="346075"/>
            <a:ext cx="5943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Retiming transformation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943750" y="1073625"/>
            <a:ext cx="66162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Retiming based on *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23"/>
          <p:cNvCxnSpPr/>
          <p:nvPr/>
        </p:nvCxnSpPr>
        <p:spPr>
          <a:xfrm>
            <a:off x="4939788" y="3903774"/>
            <a:ext cx="0" cy="45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6" name="Google Shape;19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0363" y="3986574"/>
            <a:ext cx="4718863" cy="28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2650" y="1391313"/>
            <a:ext cx="4114299" cy="24428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627008B-0CC0-37DA-0EFF-CEEFC2D87A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>
            <a:spLocks noGrp="1"/>
          </p:cNvSpPr>
          <p:nvPr>
            <p:ph type="title" idx="4294967295"/>
          </p:nvPr>
        </p:nvSpPr>
        <p:spPr>
          <a:xfrm>
            <a:off x="943747" y="346075"/>
            <a:ext cx="5943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Unfolding transformation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350" y="4326375"/>
            <a:ext cx="3511425" cy="171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7343" y="1764825"/>
            <a:ext cx="4985432" cy="164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4"/>
          <p:cNvCxnSpPr>
            <a:stCxn id="206" idx="2"/>
            <a:endCxn id="205" idx="0"/>
          </p:cNvCxnSpPr>
          <p:nvPr/>
        </p:nvCxnSpPr>
        <p:spPr>
          <a:xfrm>
            <a:off x="4980059" y="3413125"/>
            <a:ext cx="0" cy="91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BDB51C-445D-3F54-203B-EA50C18EA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>
            <a:spLocks noGrp="1"/>
          </p:cNvSpPr>
          <p:nvPr>
            <p:ph type="title" idx="4294967295"/>
          </p:nvPr>
        </p:nvSpPr>
        <p:spPr>
          <a:xfrm>
            <a:off x="943747" y="346075"/>
            <a:ext cx="5943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Unfolding transformation</a:t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713" y="1294450"/>
            <a:ext cx="2947200" cy="143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9600" y="2818945"/>
            <a:ext cx="4343450" cy="38196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839888-C691-F742-978A-2640891808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>
            <a:spLocks noGrp="1"/>
          </p:cNvSpPr>
          <p:nvPr>
            <p:ph type="title" idx="4294967295"/>
          </p:nvPr>
        </p:nvSpPr>
        <p:spPr>
          <a:xfrm>
            <a:off x="943747" y="346075"/>
            <a:ext cx="5943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Unfolding transformation</a:t>
            </a:r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943750" y="1073625"/>
            <a:ext cx="66162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After Retiming transformation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624" y="5579108"/>
            <a:ext cx="2947200" cy="56209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/>
        </p:nvSpPr>
        <p:spPr>
          <a:xfrm>
            <a:off x="4426500" y="5850200"/>
            <a:ext cx="291000" cy="2910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4426500" y="6141200"/>
            <a:ext cx="1771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unfolding factor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1375" y="1537763"/>
            <a:ext cx="4301235" cy="37824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8B90CF-0525-5DE1-DCE3-44A3EB6F1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1080887" y="1034449"/>
            <a:ext cx="6809100" cy="4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775" rIns="0" bIns="0" anchor="t" anchorCtr="0">
            <a:spAutoFit/>
          </a:bodyPr>
          <a:lstStyle/>
          <a:p>
            <a:pPr marL="457200" marR="0" lvl="0" indent="-38735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研究背景與目的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原理分析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演算法介紹</a:t>
            </a:r>
            <a:endParaRPr sz="25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架構設計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實作難點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結論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心得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159598-EA3C-2CC4-23A2-ACBB9F473C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1058750" y="1064800"/>
            <a:ext cx="27900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MD4 雜湊演算法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4899250" y="2079988"/>
            <a:ext cx="3858600" cy="3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發布時間：1990 年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輸出大小：128 bits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設計者：密碼學家Ron Rivest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特點：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早期廣泛使用在安全應用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設計上強調高速運算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為目前大部分演算法的始祖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目前已知存在多種安全漏洞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8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演算法介紹</a:t>
            </a:r>
            <a:endParaRPr sz="3000"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476" y="2031888"/>
            <a:ext cx="3886274" cy="34423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B4A633-AD95-3D2C-2D30-6FD2479DF2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>
            <a:off x="1058750" y="1064800"/>
            <a:ext cx="27900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MD4 雜湊演算法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演算法介紹</a:t>
            </a:r>
            <a:endParaRPr sz="3000"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476" y="2031888"/>
            <a:ext cx="3886274" cy="344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1200" y="4973725"/>
            <a:ext cx="40005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0113" y="1996413"/>
            <a:ext cx="2832525" cy="132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>
            <a:off x="5050125" y="15568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初始化數值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5050125" y="435696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flow 數學式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5050125" y="3387775"/>
            <a:ext cx="32745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將輸入512bits分為16個32bits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放入M registers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3C6EB6-8E99-406F-FA34-09769E395F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1058750" y="1064800"/>
            <a:ext cx="27900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MD4 雜湊演算法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演算法介紹</a:t>
            </a:r>
            <a:endParaRPr sz="3000"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476" y="2031888"/>
            <a:ext cx="3886274" cy="344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9850" y="2236475"/>
            <a:ext cx="4166025" cy="344258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/>
        </p:nvSpPr>
        <p:spPr>
          <a:xfrm>
            <a:off x="4869750" y="1560875"/>
            <a:ext cx="327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總共 48 rounds 運算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B32AE9-7C14-73E9-55C4-AD3BD87211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演算法介紹</a:t>
            </a:r>
            <a:endParaRPr sz="3000"/>
          </a:p>
        </p:txBody>
      </p:sp>
      <p:sp>
        <p:nvSpPr>
          <p:cNvPr id="281" name="Google Shape;281;p31"/>
          <p:cNvSpPr txBox="1"/>
          <p:nvPr/>
        </p:nvSpPr>
        <p:spPr>
          <a:xfrm>
            <a:off x="4899250" y="2079988"/>
            <a:ext cx="3858600" cy="3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發布時間：1993 年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輸出大小：160 bits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設計者：美國國安局(NSA)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特點：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作為MD4演算法的替代方案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計算比其他演算法快速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2005 年發現有潛在安全風險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00" y="2080000"/>
            <a:ext cx="3685088" cy="32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/>
        </p:nvSpPr>
        <p:spPr>
          <a:xfrm>
            <a:off x="1058750" y="1064800"/>
            <a:ext cx="3270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SHA-1 雜湊演算法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4D0B5A-FAA7-2CE9-D908-0A9BF34E6D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080887" y="1034449"/>
            <a:ext cx="6809100" cy="4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775" rIns="0" bIns="0" anchor="t" anchorCtr="0">
            <a:spAutoFit/>
          </a:bodyPr>
          <a:lstStyle/>
          <a:p>
            <a:pPr marL="457200" marR="0" lvl="0" indent="-38735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研究背景與目的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原理分析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演算法介紹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架構設計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實作難點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結論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心得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8EABF5-27CB-5F64-5AF3-4E16E453CD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7195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演算法介紹</a:t>
            </a:r>
            <a:endParaRPr sz="3000"/>
          </a:p>
        </p:txBody>
      </p:sp>
      <p:pic>
        <p:nvPicPr>
          <p:cNvPr id="291" name="Google Shape;2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00" y="2080000"/>
            <a:ext cx="3685088" cy="32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/>
        </p:nvSpPr>
        <p:spPr>
          <a:xfrm>
            <a:off x="1058750" y="1064800"/>
            <a:ext cx="3270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SHA-1 雜湊演算法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5064475" y="13431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初始化數值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5064475" y="4016988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flow 數學式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8388" y="2018725"/>
            <a:ext cx="1737860" cy="184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 rotWithShape="1">
          <a:blip r:embed="rId7">
            <a:alphaModFix/>
          </a:blip>
          <a:srcRect r="31972" b="51985"/>
          <a:stretch/>
        </p:blipFill>
        <p:spPr>
          <a:xfrm>
            <a:off x="5271825" y="4696627"/>
            <a:ext cx="3685101" cy="34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 rotWithShape="1">
          <a:blip r:embed="rId7">
            <a:alphaModFix/>
          </a:blip>
          <a:srcRect t="43139" r="42617" b="3091"/>
          <a:stretch/>
        </p:blipFill>
        <p:spPr>
          <a:xfrm>
            <a:off x="5271825" y="5208456"/>
            <a:ext cx="3270899" cy="40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7">
            <a:alphaModFix/>
          </a:blip>
          <a:srcRect l="58844" t="43139" b="3091"/>
          <a:stretch/>
        </p:blipFill>
        <p:spPr>
          <a:xfrm>
            <a:off x="5360600" y="5718600"/>
            <a:ext cx="2346063" cy="4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E46D65-DE5F-0829-8CE7-169A7F30B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演算法介紹</a:t>
            </a:r>
            <a:endParaRPr sz="3000"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00" y="2080000"/>
            <a:ext cx="3685088" cy="32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/>
          <p:nvPr/>
        </p:nvSpPr>
        <p:spPr>
          <a:xfrm>
            <a:off x="1058750" y="1064800"/>
            <a:ext cx="3270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SHA-1 雜湊演算法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4652375" y="1428950"/>
            <a:ext cx="380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總共</a:t>
            </a: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 80</a:t>
            </a: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rounds 運算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225" y="2286092"/>
            <a:ext cx="2428800" cy="43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5477" y="3285837"/>
            <a:ext cx="2206200" cy="43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7224" y="4144288"/>
            <a:ext cx="2906675" cy="4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48700" y="5071001"/>
            <a:ext cx="2206209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600" y="5888100"/>
            <a:ext cx="3497022" cy="4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4703050" y="1930275"/>
            <a:ext cx="242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0-19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rounds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4703050" y="2907325"/>
            <a:ext cx="242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20-39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rounds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4703050" y="3816588"/>
            <a:ext cx="242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40-59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rounds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4703050" y="4708925"/>
            <a:ext cx="242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60-79</a:t>
            </a:r>
            <a:r>
              <a:rPr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rounds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4703050" y="5470925"/>
            <a:ext cx="242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Wt function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68B8B80-0304-7265-E064-9B2DB5DBF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演算法介紹</a:t>
            </a:r>
            <a:endParaRPr sz="3000"/>
          </a:p>
        </p:txBody>
      </p:sp>
      <p:sp>
        <p:nvSpPr>
          <p:cNvPr id="326" name="Google Shape;326;p34"/>
          <p:cNvSpPr txBox="1"/>
          <p:nvPr/>
        </p:nvSpPr>
        <p:spPr>
          <a:xfrm>
            <a:off x="4899250" y="2079988"/>
            <a:ext cx="3858600" cy="3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發布時間：2001 年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輸出大小：256 bits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設計者：美國國安局(NSA)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特點：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提高抵抗碰撞攻擊的能力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更相容現代硬體加速技術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至今仍未發現漏洞存在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908" y="2249275"/>
            <a:ext cx="3865769" cy="30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4"/>
          <p:cNvSpPr txBox="1"/>
          <p:nvPr/>
        </p:nvSpPr>
        <p:spPr>
          <a:xfrm>
            <a:off x="1058750" y="1064800"/>
            <a:ext cx="3270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SHA-256 雜湊演算法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1DA54D5-4584-1981-A55D-4F05913298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演算法介紹</a:t>
            </a:r>
            <a:endParaRPr sz="3000"/>
          </a:p>
        </p:txBody>
      </p:sp>
      <p:pic>
        <p:nvPicPr>
          <p:cNvPr id="336" name="Google Shape;33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908" y="2249275"/>
            <a:ext cx="3865769" cy="30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5"/>
          <p:cNvSpPr txBox="1"/>
          <p:nvPr/>
        </p:nvSpPr>
        <p:spPr>
          <a:xfrm>
            <a:off x="1058750" y="1064800"/>
            <a:ext cx="3270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SHA-256 雜湊演算法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6350" y="1810900"/>
            <a:ext cx="1808600" cy="21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9643" y="4571988"/>
            <a:ext cx="3823620" cy="20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2776" y="3815771"/>
            <a:ext cx="390150" cy="16940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5064475" y="13431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初始化數值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5064475" y="4016988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flow 數學式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E8C3F5-2F34-FC97-0A4D-9BE8570574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演算法介紹</a:t>
            </a:r>
            <a:endParaRPr sz="3000"/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6908" y="2249275"/>
            <a:ext cx="3865769" cy="30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 txBox="1"/>
          <p:nvPr/>
        </p:nvSpPr>
        <p:spPr>
          <a:xfrm>
            <a:off x="1058750" y="1064800"/>
            <a:ext cx="32709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SHA-256 雜湊演算法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8230" y="4004338"/>
            <a:ext cx="4532794" cy="19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7300" y="2688775"/>
            <a:ext cx="3934650" cy="8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2226" y="3654471"/>
            <a:ext cx="390150" cy="16940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/>
          <p:nvPr/>
        </p:nvSpPr>
        <p:spPr>
          <a:xfrm>
            <a:off x="4652375" y="1809950"/>
            <a:ext cx="380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總共 64 rounds 運算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B25C971-1B6A-C449-19E0-6A74106810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66" name="Google Shape;366;p37"/>
          <p:cNvSpPr txBox="1"/>
          <p:nvPr/>
        </p:nvSpPr>
        <p:spPr>
          <a:xfrm>
            <a:off x="1080887" y="1034449"/>
            <a:ext cx="6809100" cy="4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775" rIns="0" bIns="0" anchor="t" anchorCtr="0">
            <a:spAutoFit/>
          </a:bodyPr>
          <a:lstStyle/>
          <a:p>
            <a:pPr marL="457200" marR="0" lvl="0" indent="-38735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研究背景與目的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原理分析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演算法介紹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架構設計</a:t>
            </a:r>
            <a:endParaRPr sz="25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實作難點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結論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心得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DDC35B-7D1E-7EAC-EA4F-60FE674229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架構設計：MD4</a:t>
            </a:r>
            <a:endParaRPr sz="3000"/>
          </a:p>
        </p:txBody>
      </p:sp>
      <p:sp>
        <p:nvSpPr>
          <p:cNvPr id="372" name="Google Shape;372;p38"/>
          <p:cNvSpPr txBox="1"/>
          <p:nvPr/>
        </p:nvSpPr>
        <p:spPr>
          <a:xfrm>
            <a:off x="943750" y="1094750"/>
            <a:ext cx="21681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原始架構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5249450" y="3714525"/>
            <a:ext cx="21681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MD4 演算法數學式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438" y="4234775"/>
            <a:ext cx="3208675" cy="9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975" y="1784425"/>
            <a:ext cx="3799525" cy="44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91F871-E0B2-2685-A7EE-FDA8F6D11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架構設計：MD4</a:t>
            </a:r>
            <a:endParaRPr sz="3000"/>
          </a:p>
        </p:txBody>
      </p:sp>
      <p:sp>
        <p:nvSpPr>
          <p:cNvPr id="381" name="Google Shape;381;p39"/>
          <p:cNvSpPr txBox="1"/>
          <p:nvPr/>
        </p:nvSpPr>
        <p:spPr>
          <a:xfrm>
            <a:off x="943750" y="1094750"/>
            <a:ext cx="66162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 bound / Critical path analysis 分析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400" y="2196088"/>
            <a:ext cx="2723550" cy="328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100" y="2174138"/>
            <a:ext cx="2723550" cy="333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0100" y="5657194"/>
            <a:ext cx="42386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0100" y="6250019"/>
            <a:ext cx="3267075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/>
        </p:nvSpPr>
        <p:spPr>
          <a:xfrm>
            <a:off x="1460100" y="1531700"/>
            <a:ext cx="3785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並適當將加法器換成CSA以節省面積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E30B62-82FF-F667-0DF0-C9A8795BCA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架構設計：MD4</a:t>
            </a:r>
            <a:endParaRPr sz="3000"/>
          </a:p>
        </p:txBody>
      </p:sp>
      <p:pic>
        <p:nvPicPr>
          <p:cNvPr id="392" name="Google Shape;3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300" y="2299563"/>
            <a:ext cx="338137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125" y="5059975"/>
            <a:ext cx="6281475" cy="10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 txBox="1"/>
          <p:nvPr/>
        </p:nvSpPr>
        <p:spPr>
          <a:xfrm>
            <a:off x="943750" y="1094750"/>
            <a:ext cx="66162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結果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1351400" y="1743825"/>
            <a:ext cx="2168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功能驗證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1351400" y="4184538"/>
            <a:ext cx="2168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效能比較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B04F1C-AFB0-53E4-98BA-E5D73468AA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架構設計：SHA-1</a:t>
            </a:r>
            <a:endParaRPr sz="3000"/>
          </a:p>
        </p:txBody>
      </p:sp>
      <p:sp>
        <p:nvSpPr>
          <p:cNvPr id="402" name="Google Shape;402;p41"/>
          <p:cNvSpPr txBox="1"/>
          <p:nvPr/>
        </p:nvSpPr>
        <p:spPr>
          <a:xfrm>
            <a:off x="943750" y="1094750"/>
            <a:ext cx="66162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原始架構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988" y="2092250"/>
            <a:ext cx="6064276" cy="26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988" y="5422100"/>
            <a:ext cx="6242951" cy="8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/>
          <p:nvPr/>
        </p:nvSpPr>
        <p:spPr>
          <a:xfrm>
            <a:off x="1844675" y="5003700"/>
            <a:ext cx="3156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SHA-1演算法數學式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68DF47-A0A4-DA57-5B6A-4DBDB7607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080887" y="1034449"/>
            <a:ext cx="6809100" cy="4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775" rIns="0" bIns="0" anchor="t" anchorCtr="0">
            <a:spAutoFit/>
          </a:bodyPr>
          <a:lstStyle/>
          <a:p>
            <a:pPr marL="457200" marR="0" lvl="0" indent="-38735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研究背景與目的</a:t>
            </a:r>
            <a:endParaRPr sz="2500" b="1" i="0" u="none" strike="noStrike" cap="non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原理分析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演算法介紹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架構設計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實作難點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結論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心得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010864D-EA3F-1BAA-A478-BB43087DEC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8236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架構設計：SHA-1</a:t>
            </a:r>
            <a:endParaRPr sz="3000"/>
          </a:p>
        </p:txBody>
      </p:sp>
      <p:sp>
        <p:nvSpPr>
          <p:cNvPr id="411" name="Google Shape;411;p42"/>
          <p:cNvSpPr txBox="1"/>
          <p:nvPr/>
        </p:nvSpPr>
        <p:spPr>
          <a:xfrm>
            <a:off x="943750" y="1094750"/>
            <a:ext cx="55614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 bound / Critical path analysis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075" y="2175200"/>
            <a:ext cx="6447324" cy="27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350" y="5233873"/>
            <a:ext cx="3658756" cy="4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B4D633-5487-5B48-23F1-CEB06D68D6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42D696-08FB-D65E-8ECD-2F661E9FC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350" y="5708473"/>
            <a:ext cx="3528446" cy="85351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架構設計：SHA-1</a:t>
            </a:r>
            <a:endParaRPr sz="3000"/>
          </a:p>
        </p:txBody>
      </p:sp>
      <p:sp>
        <p:nvSpPr>
          <p:cNvPr id="420" name="Google Shape;420;p43"/>
          <p:cNvSpPr txBox="1"/>
          <p:nvPr/>
        </p:nvSpPr>
        <p:spPr>
          <a:xfrm>
            <a:off x="943750" y="1094750"/>
            <a:ext cx="66162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經過Unfolding / Retiming 優化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377" y="2171450"/>
            <a:ext cx="6272348" cy="3874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3"/>
          <p:cNvSpPr txBox="1"/>
          <p:nvPr/>
        </p:nvSpPr>
        <p:spPr>
          <a:xfrm>
            <a:off x="1460100" y="1607900"/>
            <a:ext cx="3785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並適當將加法器換成CSA以節省面積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1C14BD-75C2-4484-1A43-AB3D24CDD8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架構設計：SHA-1</a:t>
            </a:r>
            <a:endParaRPr sz="3000"/>
          </a:p>
        </p:txBody>
      </p:sp>
      <p:sp>
        <p:nvSpPr>
          <p:cNvPr id="428" name="Google Shape;428;p44"/>
          <p:cNvSpPr txBox="1"/>
          <p:nvPr/>
        </p:nvSpPr>
        <p:spPr>
          <a:xfrm>
            <a:off x="943750" y="1094750"/>
            <a:ext cx="66162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結果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75" y="4921250"/>
            <a:ext cx="5781325" cy="13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751" y="2284875"/>
            <a:ext cx="3359530" cy="16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4"/>
          <p:cNvSpPr txBox="1"/>
          <p:nvPr/>
        </p:nvSpPr>
        <p:spPr>
          <a:xfrm>
            <a:off x="1351400" y="1743825"/>
            <a:ext cx="2168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功能驗證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1351400" y="4184538"/>
            <a:ext cx="2168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效能比較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C4905C-2A2E-A84F-149C-F216B6338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架構設計：SHA-256</a:t>
            </a:r>
            <a:endParaRPr sz="3000"/>
          </a:p>
        </p:txBody>
      </p:sp>
      <p:sp>
        <p:nvSpPr>
          <p:cNvPr id="438" name="Google Shape;438;p45"/>
          <p:cNvSpPr txBox="1"/>
          <p:nvPr/>
        </p:nvSpPr>
        <p:spPr>
          <a:xfrm>
            <a:off x="943750" y="1094750"/>
            <a:ext cx="66162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原始架構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497" y="1840763"/>
            <a:ext cx="5046574" cy="31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475" y="4505875"/>
            <a:ext cx="3837274" cy="20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5"/>
          <p:cNvSpPr txBox="1"/>
          <p:nvPr/>
        </p:nvSpPr>
        <p:spPr>
          <a:xfrm>
            <a:off x="5082475" y="4113425"/>
            <a:ext cx="30684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SHA256演算法數學式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613FB50-E791-AC45-95C6-BB96408BDB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架構設計：SHA-256</a:t>
            </a:r>
            <a:endParaRPr sz="3000"/>
          </a:p>
        </p:txBody>
      </p:sp>
      <p:sp>
        <p:nvSpPr>
          <p:cNvPr id="447" name="Google Shape;447;p46"/>
          <p:cNvSpPr txBox="1"/>
          <p:nvPr/>
        </p:nvSpPr>
        <p:spPr>
          <a:xfrm>
            <a:off x="943750" y="1094750"/>
            <a:ext cx="66162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 bound / Critical path analysis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並適當將加法器換成CSA以節省面積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925" y="2108625"/>
            <a:ext cx="5167025" cy="33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650" y="6093050"/>
            <a:ext cx="4503224" cy="4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6150" y="5520600"/>
            <a:ext cx="5346222" cy="4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53515C-A2B6-0FFC-F923-F60B0E0E6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 dirty="0"/>
              <a:t>架構設計：SHA-</a:t>
            </a:r>
            <a:r>
              <a:rPr lang="en-US" altLang="zh-TW" sz="3000" dirty="0"/>
              <a:t>256</a:t>
            </a:r>
            <a:endParaRPr sz="3000" dirty="0"/>
          </a:p>
        </p:txBody>
      </p:sp>
      <p:sp>
        <p:nvSpPr>
          <p:cNvPr id="456" name="Google Shape;456;p47"/>
          <p:cNvSpPr txBox="1"/>
          <p:nvPr/>
        </p:nvSpPr>
        <p:spPr>
          <a:xfrm>
            <a:off x="943750" y="1094750"/>
            <a:ext cx="66162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經過 Retiming 優化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675" y="1858875"/>
            <a:ext cx="6667500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1107926-22FF-5EBE-4F87-31059BEC12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架構設計：SHA-256</a:t>
            </a:r>
            <a:endParaRPr sz="3000"/>
          </a:p>
        </p:txBody>
      </p:sp>
      <p:pic>
        <p:nvPicPr>
          <p:cNvPr id="463" name="Google Shape;46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025" y="4942634"/>
            <a:ext cx="6616199" cy="1354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650" y="2284976"/>
            <a:ext cx="3343916" cy="17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8"/>
          <p:cNvSpPr txBox="1"/>
          <p:nvPr/>
        </p:nvSpPr>
        <p:spPr>
          <a:xfrm>
            <a:off x="943750" y="1094750"/>
            <a:ext cx="66162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結果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8"/>
          <p:cNvSpPr txBox="1"/>
          <p:nvPr/>
        </p:nvSpPr>
        <p:spPr>
          <a:xfrm>
            <a:off x="1351400" y="1743825"/>
            <a:ext cx="2168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功能驗證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1351400" y="4184538"/>
            <a:ext cx="2168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效能比較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2D184F6-9ABB-D7D6-E016-390742591A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9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475" name="Google Shape;475;p49"/>
          <p:cNvSpPr txBox="1"/>
          <p:nvPr/>
        </p:nvSpPr>
        <p:spPr>
          <a:xfrm>
            <a:off x="1080887" y="1034449"/>
            <a:ext cx="6809100" cy="4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775" rIns="0" bIns="0" anchor="t" anchorCtr="0">
            <a:spAutoFit/>
          </a:bodyPr>
          <a:lstStyle/>
          <a:p>
            <a:pPr marL="457200" marR="0" lvl="0" indent="-38735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研究背景與目的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原理分析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演算法介紹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架構設計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實作難點</a:t>
            </a:r>
            <a:endParaRPr sz="25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結論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心得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D1DA80-AA4C-7EDB-122F-82731A7B48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實作難點</a:t>
            </a:r>
            <a:endParaRPr sz="3000"/>
          </a:p>
        </p:txBody>
      </p:sp>
      <p:sp>
        <p:nvSpPr>
          <p:cNvPr id="483" name="Google Shape;483;p50"/>
          <p:cNvSpPr txBox="1"/>
          <p:nvPr/>
        </p:nvSpPr>
        <p:spPr>
          <a:xfrm>
            <a:off x="1200625" y="1181800"/>
            <a:ext cx="6616200" cy="14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問題說明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Iteration bound/Critical path 手動分析不易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如何讓面積更小/速度更快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0"/>
          <p:cNvSpPr txBox="1"/>
          <p:nvPr/>
        </p:nvSpPr>
        <p:spPr>
          <a:xfrm>
            <a:off x="1337900" y="3101088"/>
            <a:ext cx="6616200" cy="29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解決方法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撰寫程式自動化分析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使用CSA代替加法器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嘗試使用Pipeline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Unfolding 為四倍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修改運算架構獲得更小的iteration bound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D6017A-C8A0-3178-F019-EB4A31E807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解決方法: 自動化分析</a:t>
            </a:r>
            <a:endParaRPr sz="3000"/>
          </a:p>
        </p:txBody>
      </p:sp>
      <p:sp>
        <p:nvSpPr>
          <p:cNvPr id="490" name="Google Shape;490;p51"/>
          <p:cNvSpPr txBox="1"/>
          <p:nvPr/>
        </p:nvSpPr>
        <p:spPr>
          <a:xfrm>
            <a:off x="1200625" y="1121138"/>
            <a:ext cx="66162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200"/>
              <a:buFont typeface="Calibri"/>
              <a:buChar char="●"/>
            </a:pPr>
            <a:r>
              <a:rPr lang="en" sz="2200" b="1">
                <a:latin typeface="Calibri"/>
                <a:ea typeface="Calibri"/>
                <a:cs typeface="Calibri"/>
                <a:sym typeface="Calibri"/>
              </a:rPr>
              <a:t>撰寫Python程式自動化分析DFG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475" y="1863725"/>
            <a:ext cx="5848350" cy="468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6FBA5E6-83AD-E430-47BF-D07E379EDC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研究背景與目的</a:t>
            </a:r>
            <a:endParaRPr sz="3000"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526" y="4240452"/>
            <a:ext cx="5056900" cy="18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4989150" y="1181050"/>
            <a:ext cx="3475500" cy="29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雜湊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演算法應用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數據安全與加密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IOT和邊緣計算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金融交易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○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區塊鏈加密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網路安全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197225" y="1181038"/>
            <a:ext cx="31551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Char char="●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雜湊演算法特點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輸出長度固定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碰撞難度大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過程不可逆</a:t>
            </a: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8CEC81-05BB-0F94-377A-84D045D1B8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03990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解決方法: 使用CSA</a:t>
            </a:r>
            <a:endParaRPr sz="3000"/>
          </a:p>
        </p:txBody>
      </p:sp>
      <p:sp>
        <p:nvSpPr>
          <p:cNvPr id="497" name="Google Shape;497;p52"/>
          <p:cNvSpPr txBox="1"/>
          <p:nvPr/>
        </p:nvSpPr>
        <p:spPr>
          <a:xfrm>
            <a:off x="1200625" y="1181800"/>
            <a:ext cx="7467000" cy="19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CSA (Carry Save Adder)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3 inputs 、2 outputs (sum、carry)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面積較一般加法器小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最後一定要有加法器將sum、carry加總得到正確值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2"/>
          <p:cNvSpPr txBox="1"/>
          <p:nvPr/>
        </p:nvSpPr>
        <p:spPr>
          <a:xfrm>
            <a:off x="1263900" y="4040500"/>
            <a:ext cx="6616200" cy="9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CSA運算式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Google Shape;4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175" y="4677825"/>
            <a:ext cx="5785875" cy="10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3E62D7-7A2F-343D-49E6-41818DBB8D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解決方法: 嘗試使用Pipeline</a:t>
            </a:r>
            <a:endParaRPr sz="3000"/>
          </a:p>
        </p:txBody>
      </p:sp>
      <p:pic>
        <p:nvPicPr>
          <p:cNvPr id="507" name="Google Shape;5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325" y="1385450"/>
            <a:ext cx="4496325" cy="472844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3"/>
          <p:cNvSpPr txBox="1"/>
          <p:nvPr/>
        </p:nvSpPr>
        <p:spPr>
          <a:xfrm>
            <a:off x="1058750" y="1088050"/>
            <a:ext cx="66162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Calibri"/>
              <a:buChar char="●"/>
            </a:pPr>
            <a:r>
              <a:rPr lang="en" sz="2600" b="1">
                <a:latin typeface="Calibri"/>
                <a:ea typeface="Calibri"/>
                <a:cs typeface="Calibri"/>
                <a:sym typeface="Calibri"/>
              </a:rPr>
              <a:t>pipeline v1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3"/>
          <p:cNvSpPr txBox="1"/>
          <p:nvPr/>
        </p:nvSpPr>
        <p:spPr>
          <a:xfrm>
            <a:off x="1190125" y="2582450"/>
            <a:ext cx="30000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500" b="1"/>
              <a:t>RESET：</a:t>
            </a:r>
            <a:endParaRPr sz="1500" b="1"/>
          </a:p>
          <a:p>
            <a:pPr marL="457200" lvl="0" indent="-32385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將A0與</a:t>
            </a:r>
            <a:r>
              <a:rPr lang="en" sz="1500">
                <a:solidFill>
                  <a:srgbClr val="000000"/>
                </a:solidFill>
              </a:rPr>
              <a:t>Mi、Ki</a:t>
            </a:r>
            <a:r>
              <a:rPr lang="en" sz="1500"/>
              <a:t>初始化pipe1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0000"/>
                </a:solidFill>
              </a:rPr>
              <a:t>P1：</a:t>
            </a:r>
            <a:endParaRPr sz="1500" b="1">
              <a:solidFill>
                <a:srgbClr val="FF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pipe1與Fi相加存入pipe2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D存入A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155CC"/>
                </a:solidFill>
              </a:rPr>
              <a:t>P2：</a:t>
            </a:r>
            <a:endParaRPr sz="1500" b="1">
              <a:solidFill>
                <a:srgbClr val="1155CC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A與Mi、Ki相加存入pipe1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pipe2相加、rotate存入B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更新C、D</a:t>
            </a:r>
            <a:endParaRPr sz="1500"/>
          </a:p>
        </p:txBody>
      </p:sp>
      <p:pic>
        <p:nvPicPr>
          <p:cNvPr id="510" name="Google Shape;51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8ADA46-4D33-2CD5-1F59-FF4012A71D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解決方法: 嘗試使用Pipeline</a:t>
            </a:r>
            <a:endParaRPr sz="3000"/>
          </a:p>
        </p:txBody>
      </p:sp>
      <p:sp>
        <p:nvSpPr>
          <p:cNvPr id="517" name="Google Shape;517;p54"/>
          <p:cNvSpPr txBox="1"/>
          <p:nvPr/>
        </p:nvSpPr>
        <p:spPr>
          <a:xfrm>
            <a:off x="1058750" y="1088050"/>
            <a:ext cx="66162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Calibri"/>
              <a:buChar char="●"/>
            </a:pPr>
            <a:r>
              <a:rPr lang="en" sz="2600" b="1">
                <a:latin typeface="Calibri"/>
                <a:ea typeface="Calibri"/>
                <a:cs typeface="Calibri"/>
                <a:sym typeface="Calibri"/>
              </a:rPr>
              <a:t>pipeline v1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063" y="2148023"/>
            <a:ext cx="7248873" cy="35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4559EC8-C1A1-9C02-18D5-2C59C56A16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5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解決方法: 嘗試使用Pipeline</a:t>
            </a:r>
            <a:endParaRPr sz="3000"/>
          </a:p>
        </p:txBody>
      </p:sp>
      <p:pic>
        <p:nvPicPr>
          <p:cNvPr id="526" name="Google Shape;5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200" y="1242575"/>
            <a:ext cx="4548038" cy="50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5"/>
          <p:cNvSpPr txBox="1"/>
          <p:nvPr/>
        </p:nvSpPr>
        <p:spPr>
          <a:xfrm>
            <a:off x="1058750" y="1088050"/>
            <a:ext cx="66162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Calibri"/>
              <a:buChar char="●"/>
            </a:pPr>
            <a:r>
              <a:rPr lang="en" sz="2600" b="1">
                <a:latin typeface="Calibri"/>
                <a:ea typeface="Calibri"/>
                <a:cs typeface="Calibri"/>
                <a:sym typeface="Calibri"/>
              </a:rPr>
              <a:t>pipeline v2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5"/>
          <p:cNvSpPr txBox="1"/>
          <p:nvPr/>
        </p:nvSpPr>
        <p:spPr>
          <a:xfrm>
            <a:off x="1150525" y="2614425"/>
            <a:ext cx="3000000" cy="27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155CC"/>
                </a:solidFill>
              </a:rPr>
              <a:t>P1：</a:t>
            </a:r>
            <a:endParaRPr sz="1500" b="1">
              <a:solidFill>
                <a:srgbClr val="1155CC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A與Mi、Ki相加存入pipe1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B、C、D經Fi存入pipe3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0000"/>
                </a:solidFill>
              </a:rPr>
              <a:t>P2：</a:t>
            </a:r>
            <a:endParaRPr sz="1500" b="1">
              <a:solidFill>
                <a:srgbClr val="FF00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pipe1與Fi相加存入pipe2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578E00"/>
                </a:solidFill>
              </a:rPr>
              <a:t>P3：</a:t>
            </a:r>
            <a:endParaRPr sz="1500" b="1">
              <a:solidFill>
                <a:srgbClr val="578E00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pipe2相加</a:t>
            </a:r>
            <a:endParaRPr sz="15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79646"/>
                </a:solidFill>
              </a:rPr>
              <a:t>P4：</a:t>
            </a:r>
            <a:endParaRPr sz="1500" b="1">
              <a:solidFill>
                <a:srgbClr val="F7964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A、B、C、D更新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529" name="Google Shape;529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BB5B5AC-F840-0951-0CA1-789BB1EA77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6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解決方法: 嘗試使用Pipeline</a:t>
            </a:r>
            <a:endParaRPr sz="3000"/>
          </a:p>
        </p:txBody>
      </p:sp>
      <p:sp>
        <p:nvSpPr>
          <p:cNvPr id="536" name="Google Shape;536;p56"/>
          <p:cNvSpPr txBox="1"/>
          <p:nvPr/>
        </p:nvSpPr>
        <p:spPr>
          <a:xfrm>
            <a:off x="1058750" y="1088050"/>
            <a:ext cx="66162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800"/>
              <a:buFont typeface="Calibri"/>
              <a:buChar char="●"/>
            </a:pPr>
            <a:r>
              <a:rPr lang="en" sz="2600" b="1">
                <a:latin typeface="Calibri"/>
                <a:ea typeface="Calibri"/>
                <a:cs typeface="Calibri"/>
                <a:sym typeface="Calibri"/>
              </a:rPr>
              <a:t>pipeline v2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7" name="Google Shape;5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850" y="1904625"/>
            <a:ext cx="7200500" cy="3654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188C32-F404-BC42-BB2A-43E9E92237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7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解決方法: 嘗試使用Pipeline</a:t>
            </a:r>
            <a:endParaRPr sz="3000"/>
          </a:p>
        </p:txBody>
      </p:sp>
      <p:sp>
        <p:nvSpPr>
          <p:cNvPr id="545" name="Google Shape;545;p57"/>
          <p:cNvSpPr txBox="1"/>
          <p:nvPr/>
        </p:nvSpPr>
        <p:spPr>
          <a:xfrm>
            <a:off x="1058750" y="1088050"/>
            <a:ext cx="66162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6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效能比較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7"/>
          <p:cNvSpPr txBox="1"/>
          <p:nvPr/>
        </p:nvSpPr>
        <p:spPr>
          <a:xfrm>
            <a:off x="1471175" y="1943925"/>
            <a:ext cx="6616200" cy="19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在架構過於簡單的情況下，似乎已經很難透過更改運算順序的方法來優化效能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❏"/>
            </a:pPr>
            <a:r>
              <a:rPr lang="en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Pipeline 的作用在雜湊演算法終較難發揮效果，因為資料會相依於上一輪的計算結果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57C8BB9-68D2-9AFC-025E-7CBA58C35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353" y="4199292"/>
            <a:ext cx="6569370" cy="19575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8842F5-C56D-D6BC-4331-7AE1131877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8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解決方法: Unfolding 為四倍 </a:t>
            </a:r>
            <a:endParaRPr sz="3000"/>
          </a:p>
        </p:txBody>
      </p:sp>
      <p:sp>
        <p:nvSpPr>
          <p:cNvPr id="555" name="Google Shape;555;p58"/>
          <p:cNvSpPr txBox="1"/>
          <p:nvPr/>
        </p:nvSpPr>
        <p:spPr>
          <a:xfrm>
            <a:off x="943750" y="1244225"/>
            <a:ext cx="6616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Unfolding factor = 4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將電路展開為四倍，整體cycle數減為四分之一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58"/>
          <p:cNvSpPr txBox="1"/>
          <p:nvPr/>
        </p:nvSpPr>
        <p:spPr>
          <a:xfrm>
            <a:off x="943750" y="2815288"/>
            <a:ext cx="6616200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200"/>
              <a:buFont typeface="Calibri"/>
              <a:buChar char="●"/>
            </a:pPr>
            <a:r>
              <a:rPr lang="en" sz="2200" b="1">
                <a:latin typeface="Calibri"/>
                <a:ea typeface="Calibri"/>
                <a:cs typeface="Calibri"/>
                <a:sym typeface="Calibri"/>
              </a:rPr>
              <a:t>計算過程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5FD0869-53B2-F397-4207-ABC288E3A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999" y="3429000"/>
            <a:ext cx="6786371" cy="16552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692026B-D6AD-CE5B-3AE1-57BEEF89A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999" y="5377305"/>
            <a:ext cx="6786371" cy="687731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E6A31C-F4E9-588E-1C5A-2BE4C4461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9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解決方法: Unfolding 為四倍 </a:t>
            </a:r>
            <a:endParaRPr sz="3000"/>
          </a:p>
        </p:txBody>
      </p:sp>
      <p:sp>
        <p:nvSpPr>
          <p:cNvPr id="565" name="Google Shape;565;p59"/>
          <p:cNvSpPr txBox="1"/>
          <p:nvPr/>
        </p:nvSpPr>
        <p:spPr>
          <a:xfrm>
            <a:off x="943750" y="1244225"/>
            <a:ext cx="66162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Unfolding factor = 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725" y="1890765"/>
            <a:ext cx="5551101" cy="471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51BCA0D-24B7-9EF8-C348-D4F6CFF15C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0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解決方法: Unfolding 為四倍 </a:t>
            </a:r>
            <a:endParaRPr sz="3000"/>
          </a:p>
        </p:txBody>
      </p:sp>
      <p:sp>
        <p:nvSpPr>
          <p:cNvPr id="574" name="Google Shape;574;p60"/>
          <p:cNvSpPr txBox="1"/>
          <p:nvPr/>
        </p:nvSpPr>
        <p:spPr>
          <a:xfrm>
            <a:off x="943750" y="1164200"/>
            <a:ext cx="6616200" cy="30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Unfolding factor = 4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找出iteration bound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分析critical path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Retiming transformation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另加法器權重為10，其餘運算權重為3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50" y="3910275"/>
            <a:ext cx="8125375" cy="174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0"/>
          <p:cNvSpPr txBox="1"/>
          <p:nvPr/>
        </p:nvSpPr>
        <p:spPr>
          <a:xfrm>
            <a:off x="1824288" y="5911125"/>
            <a:ext cx="6248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Critical path 達不到最低 Iteration bound</a:t>
            </a:r>
            <a:endParaRPr sz="22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138E800-4F40-8750-92E1-7FA29F2DFF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1"/>
          <p:cNvSpPr txBox="1">
            <a:spLocks noGrp="1"/>
          </p:cNvSpPr>
          <p:nvPr>
            <p:ph type="title" idx="4294967295"/>
          </p:nvPr>
        </p:nvSpPr>
        <p:spPr>
          <a:xfrm>
            <a:off x="9437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解決方法: 修改運算架構</a:t>
            </a:r>
            <a:endParaRPr sz="3000"/>
          </a:p>
        </p:txBody>
      </p:sp>
      <p:pic>
        <p:nvPicPr>
          <p:cNvPr id="584" name="Google Shape;58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750" y="1133550"/>
            <a:ext cx="4598601" cy="36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450" y="3880275"/>
            <a:ext cx="4460525" cy="28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1"/>
          <p:cNvSpPr txBox="1"/>
          <p:nvPr/>
        </p:nvSpPr>
        <p:spPr>
          <a:xfrm>
            <a:off x="5542350" y="1290225"/>
            <a:ext cx="2168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原本架構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61"/>
          <p:cNvSpPr txBox="1"/>
          <p:nvPr/>
        </p:nvSpPr>
        <p:spPr>
          <a:xfrm>
            <a:off x="1260900" y="5266925"/>
            <a:ext cx="21681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改良架構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752" y="5729027"/>
            <a:ext cx="3807104" cy="3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2348" y="1929900"/>
            <a:ext cx="3594866" cy="3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8D26C28-9CEE-1B97-07E7-51C3494BF5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943747" y="3460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研究背景與目的</a:t>
            </a:r>
            <a:endParaRPr sz="3000"/>
          </a:p>
        </p:txBody>
      </p:sp>
      <p:sp>
        <p:nvSpPr>
          <p:cNvPr id="131" name="Google Shape;131;p17"/>
          <p:cNvSpPr txBox="1"/>
          <p:nvPr/>
        </p:nvSpPr>
        <p:spPr>
          <a:xfrm>
            <a:off x="1200625" y="1181800"/>
            <a:ext cx="6616200" cy="19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問題說明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如何使用硬體實現雜湊演算法?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如何定義特定硬體架構下的優化上限?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如何優化到定義的上限?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263900" y="3593250"/>
            <a:ext cx="6616200" cy="19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解決方法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資料流程圖繪製與分析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迭代邊界分析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200"/>
              <a:buFont typeface="Calibri"/>
              <a:buChar char="○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時序調整轉換與展開轉換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375" y="4109925"/>
            <a:ext cx="1440826" cy="144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9B8B8D-924C-CBC3-BAFE-1E008AC671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628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2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97" name="Google Shape;597;p62"/>
          <p:cNvSpPr txBox="1"/>
          <p:nvPr/>
        </p:nvSpPr>
        <p:spPr>
          <a:xfrm>
            <a:off x="1080887" y="1034449"/>
            <a:ext cx="6809100" cy="4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775" rIns="0" bIns="0" anchor="t" anchorCtr="0">
            <a:spAutoFit/>
          </a:bodyPr>
          <a:lstStyle/>
          <a:p>
            <a:pPr marL="457200" marR="0" lvl="0" indent="-38735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研究背景與目的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原理分析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演算法介紹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架構設計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實作難點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結論</a:t>
            </a:r>
            <a:endParaRPr sz="25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心得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5853969-C1BF-1F4A-4FA7-16D488EFDC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3"/>
          <p:cNvSpPr txBox="1">
            <a:spLocks noGrp="1"/>
          </p:cNvSpPr>
          <p:nvPr>
            <p:ph type="title" idx="4294967295"/>
          </p:nvPr>
        </p:nvSpPr>
        <p:spPr>
          <a:xfrm>
            <a:off x="11019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結論</a:t>
            </a:r>
            <a:endParaRPr sz="3000"/>
          </a:p>
        </p:txBody>
      </p:sp>
      <p:sp>
        <p:nvSpPr>
          <p:cNvPr id="605" name="Google Shape;605;p63"/>
          <p:cNvSpPr txBox="1"/>
          <p:nvPr/>
        </p:nvSpPr>
        <p:spPr>
          <a:xfrm>
            <a:off x="943750" y="1280925"/>
            <a:ext cx="8033700" cy="4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93700" algn="l" rtl="0">
              <a:lnSpc>
                <a:spcPct val="200000"/>
              </a:lnSpc>
              <a:spcBef>
                <a:spcPts val="215"/>
              </a:spcBef>
              <a:spcAft>
                <a:spcPts val="0"/>
              </a:spcAft>
              <a:buClr>
                <a:srgbClr val="F79646"/>
              </a:buClr>
              <a:buSzPts val="2600"/>
              <a:buFont typeface="Calibri"/>
              <a:buChar char="●"/>
            </a:pPr>
            <a:r>
              <a:rPr lang="en" sz="2400" b="1">
                <a:solidFill>
                  <a:srgbClr val="F79646"/>
                </a:solidFill>
                <a:latin typeface="Calibri"/>
                <a:ea typeface="Calibri"/>
                <a:cs typeface="Calibri"/>
                <a:sym typeface="Calibri"/>
              </a:rPr>
              <a:t>效能提升成功</a:t>
            </a:r>
            <a:endParaRPr sz="2400" b="1">
              <a:solidFill>
                <a:srgbClr val="F79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000"/>
              <a:buFont typeface="Calibri"/>
              <a:buChar char="○"/>
            </a:pPr>
            <a:r>
              <a:rPr lang="en" sz="2000" b="1">
                <a:latin typeface="Calibri"/>
                <a:ea typeface="Calibri"/>
                <a:cs typeface="Calibri"/>
                <a:sym typeface="Calibri"/>
              </a:rPr>
              <a:t>透過硬體加速器，成功提升了三種雜湊演算法的運算效能。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000"/>
              <a:buFont typeface="Calibri"/>
              <a:buChar char="○"/>
            </a:pPr>
            <a:r>
              <a:rPr lang="en" sz="2000" b="1">
                <a:latin typeface="Calibri"/>
                <a:ea typeface="Calibri"/>
                <a:cs typeface="Calibri"/>
                <a:sym typeface="Calibri"/>
              </a:rPr>
              <a:t>三種雜湊演算法的硬體架構能達到1Gbps以上的數據吞吐量。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38235"/>
              </a:buClr>
              <a:buSzPts val="2000"/>
              <a:buFont typeface="Calibri"/>
              <a:buChar char="○"/>
            </a:pPr>
            <a:r>
              <a:rPr lang="en" sz="2000" b="1">
                <a:latin typeface="Calibri"/>
                <a:ea typeface="Calibri"/>
                <a:cs typeface="Calibri"/>
                <a:sym typeface="Calibri"/>
              </a:rPr>
              <a:t>透過電路優化技術，成功減少了硬體架構的電路面積。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A52570-FEEF-F8AE-D09C-D12DD1EE28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4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13" name="Google Shape;613;p64"/>
          <p:cNvSpPr txBox="1"/>
          <p:nvPr/>
        </p:nvSpPr>
        <p:spPr>
          <a:xfrm>
            <a:off x="1080887" y="1034449"/>
            <a:ext cx="6809100" cy="4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775" rIns="0" bIns="0" anchor="t" anchorCtr="0">
            <a:spAutoFit/>
          </a:bodyPr>
          <a:lstStyle/>
          <a:p>
            <a:pPr marL="457200" marR="0" lvl="0" indent="-38735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研究背景與目的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原理分析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演算法介紹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架構設計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實作難點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結論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心得</a:t>
            </a:r>
            <a:endParaRPr sz="25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688CE88-451B-3D0E-5C05-8C19F71EA2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5"/>
          <p:cNvSpPr txBox="1">
            <a:spLocks noGrp="1"/>
          </p:cNvSpPr>
          <p:nvPr>
            <p:ph type="title" idx="4294967295"/>
          </p:nvPr>
        </p:nvSpPr>
        <p:spPr>
          <a:xfrm>
            <a:off x="1964022" y="3191700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心得分享</a:t>
            </a:r>
            <a:endParaRPr sz="30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87337E-3759-AE8B-1398-FEB2684A04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6"/>
          <p:cNvSpPr txBox="1"/>
          <p:nvPr/>
        </p:nvSpPr>
        <p:spPr>
          <a:xfrm>
            <a:off x="1101950" y="1112938"/>
            <a:ext cx="7430700" cy="53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775" rIns="0" bIns="0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Yong Ki Lee, Herwin Chan, and Ingrid Verbauwhede, Design Methodology for Throughput Optimum Architectures of Hash Algorithms of the MD4-class.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Ronald L. Rivest, The MD4 Message Digest Algorithm.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Federal Information Processing Standards Publication 180-4.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T. S. Ganesh and T. S. B. Sudarshan, ASIC Implementation of a Unified Hardware Architecture for Non-Key Based Cryptographic Hash Primitives.Proceedings of the International Conference on Information Technology: Coding and Computing (ITCC’05). Pp. 580–585. 2005.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66"/>
          <p:cNvSpPr txBox="1">
            <a:spLocks noGrp="1"/>
          </p:cNvSpPr>
          <p:nvPr>
            <p:ph type="title" idx="4294967295"/>
          </p:nvPr>
        </p:nvSpPr>
        <p:spPr>
          <a:xfrm>
            <a:off x="11019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參考資料</a:t>
            </a:r>
            <a:endParaRPr sz="30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37D626A-B49C-D277-F149-834507BBD8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7"/>
          <p:cNvSpPr txBox="1"/>
          <p:nvPr/>
        </p:nvSpPr>
        <p:spPr>
          <a:xfrm>
            <a:off x="1101950" y="1112938"/>
            <a:ext cx="7430700" cy="2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775" rIns="0" bIns="0" anchor="t" anchorCtr="0">
            <a:sp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Helion SHA-1 hashing cores. Helion Technology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http://heliontech.com/sha1.htm.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Marsgod. Secure Hash Algorithm. www.opencores.org, 2004.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 Bai, Shuguo Li, VLSI Implementation of High-speed SHA-256 , 2009 IEEE 8th International Conference on ASIC, p.133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7"/>
          <p:cNvSpPr txBox="1">
            <a:spLocks noGrp="1"/>
          </p:cNvSpPr>
          <p:nvPr>
            <p:ph type="title" idx="4294967295"/>
          </p:nvPr>
        </p:nvSpPr>
        <p:spPr>
          <a:xfrm>
            <a:off x="1101947" y="419875"/>
            <a:ext cx="59436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/>
              <a:t>參考資料</a:t>
            </a:r>
            <a:endParaRPr sz="30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E8200A-9CC9-B049-11CA-AD196750F2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8"/>
          <p:cNvSpPr txBox="1"/>
          <p:nvPr/>
        </p:nvSpPr>
        <p:spPr>
          <a:xfrm>
            <a:off x="1917113" y="2882093"/>
            <a:ext cx="56400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925" rIns="0" bIns="0" anchor="t" anchorCtr="0">
            <a:spAutoFit/>
          </a:bodyPr>
          <a:lstStyle/>
          <a:p>
            <a:pPr marL="1757679" marR="5080" lvl="0" indent="-1745613" algn="l" rtl="0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rPr>
              <a:t>Thanks for your participation and attendance !</a:t>
            </a:r>
            <a:endParaRPr sz="3200" b="1">
              <a:solidFill>
                <a:srgbClr val="578E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37F4AD-D269-7672-68D1-68314ADF23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943762" y="346075"/>
            <a:ext cx="4697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1080887" y="1034449"/>
            <a:ext cx="6809100" cy="4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775" rIns="0" bIns="0" anchor="t" anchorCtr="0">
            <a:spAutoFit/>
          </a:bodyPr>
          <a:lstStyle/>
          <a:p>
            <a:pPr marL="457200" marR="0" lvl="0" indent="-387350" algn="l" rtl="0">
              <a:lnSpc>
                <a:spcPct val="15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研究背景與目的</a:t>
            </a:r>
            <a:endParaRPr sz="25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原理分析</a:t>
            </a:r>
            <a:endParaRPr sz="2500" b="1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演算法介紹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架構設計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實作難點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結論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心得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參考資料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800E304-DE4C-66DC-D59B-C5ACC4440E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110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3950" y="1844877"/>
            <a:ext cx="2947200" cy="1072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9"/>
          <p:cNvCxnSpPr>
            <a:stCxn id="148" idx="2"/>
            <a:endCxn id="150" idx="0"/>
          </p:cNvCxnSpPr>
          <p:nvPr/>
        </p:nvCxnSpPr>
        <p:spPr>
          <a:xfrm>
            <a:off x="4757550" y="2917350"/>
            <a:ext cx="0" cy="630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19"/>
          <p:cNvSpPr txBox="1"/>
          <p:nvPr/>
        </p:nvSpPr>
        <p:spPr>
          <a:xfrm>
            <a:off x="943750" y="1073625"/>
            <a:ext cx="66162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Data Flow Graph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8463" y="3779675"/>
            <a:ext cx="4078176" cy="25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943747" y="346075"/>
            <a:ext cx="5943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rPr>
              <a:t>DFG representation</a:t>
            </a:r>
            <a:endParaRPr sz="3200" b="1">
              <a:solidFill>
                <a:srgbClr val="578E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2966612-97F6-732D-3F9D-73433F5D72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1406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2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250" y="2907700"/>
            <a:ext cx="2098350" cy="10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1125" y="4735787"/>
            <a:ext cx="6671001" cy="12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1330650" y="1334125"/>
            <a:ext cx="3604500" cy="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2000" b="1">
                <a:latin typeface="Calibri"/>
                <a:ea typeface="Calibri"/>
                <a:cs typeface="Calibri"/>
                <a:sym typeface="Calibri"/>
              </a:rPr>
              <a:t>t：sum of functional delay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2000" b="1">
                <a:latin typeface="Calibri"/>
                <a:ea typeface="Calibri"/>
                <a:cs typeface="Calibri"/>
                <a:sym typeface="Calibri"/>
              </a:rPr>
              <a:t>w: number of algorithmic delay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113" y="1744775"/>
            <a:ext cx="4078176" cy="25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943747" y="346075"/>
            <a:ext cx="5943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578E00"/>
                </a:solidFill>
                <a:latin typeface="Calibri"/>
                <a:ea typeface="Calibri"/>
                <a:cs typeface="Calibri"/>
                <a:sym typeface="Calibri"/>
              </a:rPr>
              <a:t>The Iteration bound analysis</a:t>
            </a:r>
            <a:endParaRPr sz="3200" b="1">
              <a:solidFill>
                <a:srgbClr val="578E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24A342-82E6-81F3-A8D4-7268A742E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742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4971" y="6358128"/>
            <a:ext cx="390144" cy="30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4843" y="6286500"/>
            <a:ext cx="858011" cy="3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title" idx="4294967295"/>
          </p:nvPr>
        </p:nvSpPr>
        <p:spPr>
          <a:xfrm>
            <a:off x="943747" y="346075"/>
            <a:ext cx="5943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Retiming transformation</a:t>
            </a:r>
            <a:endParaRPr/>
          </a:p>
        </p:txBody>
      </p:sp>
      <p:sp>
        <p:nvSpPr>
          <p:cNvPr id="172" name="Google Shape;172;p21"/>
          <p:cNvSpPr txBox="1"/>
          <p:nvPr/>
        </p:nvSpPr>
        <p:spPr>
          <a:xfrm>
            <a:off x="943750" y="1073625"/>
            <a:ext cx="66162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250" rIns="0" bIns="0" anchor="t" anchorCtr="0">
            <a:sp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215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Calibri"/>
              <a:buChar char="●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Retiming based on B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21"/>
          <p:cNvCxnSpPr/>
          <p:nvPr/>
        </p:nvCxnSpPr>
        <p:spPr>
          <a:xfrm>
            <a:off x="4951350" y="3964450"/>
            <a:ext cx="0" cy="26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5" name="Google Shape;17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7175" y="1564038"/>
            <a:ext cx="3921193" cy="232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F96DB2-B7C9-77D9-43E3-73935925F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139" y="3964450"/>
            <a:ext cx="4127264" cy="244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C72C6B-218F-4349-55FF-058B4CF459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292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839</Words>
  <Application>Microsoft Office PowerPoint</Application>
  <PresentationFormat>如螢幕大小 (4:3)</PresentationFormat>
  <Paragraphs>340</Paragraphs>
  <Slides>56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56</vt:i4>
      </vt:variant>
    </vt:vector>
  </HeadingPairs>
  <TitlesOfParts>
    <vt:vector size="60" baseType="lpstr">
      <vt:lpstr>Arial</vt:lpstr>
      <vt:lpstr>Calibri</vt:lpstr>
      <vt:lpstr>Office Theme</vt:lpstr>
      <vt:lpstr>Office Theme</vt:lpstr>
      <vt:lpstr>PowerPoint 簡報</vt:lpstr>
      <vt:lpstr>Outline</vt:lpstr>
      <vt:lpstr>Outline</vt:lpstr>
      <vt:lpstr>研究背景與目的</vt:lpstr>
      <vt:lpstr>研究背景與目的</vt:lpstr>
      <vt:lpstr>Outline</vt:lpstr>
      <vt:lpstr>PowerPoint 簡報</vt:lpstr>
      <vt:lpstr>PowerPoint 簡報</vt:lpstr>
      <vt:lpstr>The Retiming transformation</vt:lpstr>
      <vt:lpstr>The Retiming transformation</vt:lpstr>
      <vt:lpstr>The Retiming transformation</vt:lpstr>
      <vt:lpstr>The Unfolding transformation</vt:lpstr>
      <vt:lpstr>The Unfolding transformation</vt:lpstr>
      <vt:lpstr>The Unfolding transformation</vt:lpstr>
      <vt:lpstr>Outline</vt:lpstr>
      <vt:lpstr>演算法介紹</vt:lpstr>
      <vt:lpstr>演算法介紹</vt:lpstr>
      <vt:lpstr>演算法介紹</vt:lpstr>
      <vt:lpstr>演算法介紹</vt:lpstr>
      <vt:lpstr>演算法介紹</vt:lpstr>
      <vt:lpstr>演算法介紹</vt:lpstr>
      <vt:lpstr>演算法介紹</vt:lpstr>
      <vt:lpstr>演算法介紹</vt:lpstr>
      <vt:lpstr>演算法介紹</vt:lpstr>
      <vt:lpstr>Outline</vt:lpstr>
      <vt:lpstr>架構設計：MD4</vt:lpstr>
      <vt:lpstr>架構設計：MD4</vt:lpstr>
      <vt:lpstr>架構設計：MD4</vt:lpstr>
      <vt:lpstr>架構設計：SHA-1</vt:lpstr>
      <vt:lpstr>架構設計：SHA-1</vt:lpstr>
      <vt:lpstr>架構設計：SHA-1</vt:lpstr>
      <vt:lpstr>架構設計：SHA-1</vt:lpstr>
      <vt:lpstr>架構設計：SHA-256</vt:lpstr>
      <vt:lpstr>架構設計：SHA-256</vt:lpstr>
      <vt:lpstr>架構設計：SHA-256</vt:lpstr>
      <vt:lpstr>架構設計：SHA-256</vt:lpstr>
      <vt:lpstr>Outline</vt:lpstr>
      <vt:lpstr>實作難點</vt:lpstr>
      <vt:lpstr>解決方法: 自動化分析</vt:lpstr>
      <vt:lpstr>解決方法: 使用CSA</vt:lpstr>
      <vt:lpstr>解決方法: 嘗試使用Pipeline</vt:lpstr>
      <vt:lpstr>解決方法: 嘗試使用Pipeline</vt:lpstr>
      <vt:lpstr>解決方法: 嘗試使用Pipeline</vt:lpstr>
      <vt:lpstr>解決方法: 嘗試使用Pipeline</vt:lpstr>
      <vt:lpstr>解決方法: 嘗試使用Pipeline</vt:lpstr>
      <vt:lpstr>解決方法: Unfolding 為四倍 </vt:lpstr>
      <vt:lpstr>解決方法: Unfolding 為四倍 </vt:lpstr>
      <vt:lpstr>解決方法: Unfolding 為四倍 </vt:lpstr>
      <vt:lpstr>解決方法: 修改運算架構</vt:lpstr>
      <vt:lpstr>Outline</vt:lpstr>
      <vt:lpstr>結論</vt:lpstr>
      <vt:lpstr>Outline</vt:lpstr>
      <vt:lpstr>心得分享</vt:lpstr>
      <vt:lpstr>參考資料</vt:lpstr>
      <vt:lpstr>參考資料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MARK LIN</cp:lastModifiedBy>
  <cp:revision>10</cp:revision>
  <dcterms:modified xsi:type="dcterms:W3CDTF">2024-01-05T12:59:26Z</dcterms:modified>
</cp:coreProperties>
</file>